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40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2E129-13B6-441D-ACDA-FF6BCC28D6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AD3E27-FBE6-4CB3-9791-78FBF43A6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5C6F3-ACD5-427C-9B3D-942738EBE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41CF5-0855-4187-99F5-DA1320810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C6438-9FD3-408D-B137-97AB922BA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0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1D288-A1B5-46DB-BC7D-7065B3A13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E67F39-4194-4986-8E23-7AD633B7B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AFD13-F72E-49B7-87D8-0BF81003D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F01EE-8085-4C3B-A1BB-EE16B6439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756EC-58DC-4C8F-B702-509C82963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51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8057A-6018-4FF6-ADF3-CF8ABDD1C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2F985-503C-4342-B053-6FF494B24C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339D4D-9AB1-48D7-9071-9C7C303F5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68E27-EE60-4FA6-9968-17486DA46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62575-1EBE-4E86-9CBD-7F37A858C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802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721E2-F699-462D-8E65-4D9A3CAB9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84B33-A141-42E2-B0F9-181F5C7BA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CB9F3-EAD3-44E9-8186-B97B944F7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8C136-C6B1-4738-AB07-440D827BC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57FBF-A896-4CDF-9AB7-72C564E6B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467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D9B62-EBFC-4A79-8EA4-1E49B996E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1B2C2C-A677-4D3C-84F5-5F24C9F23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D65E4-3F86-45B5-BDDE-C799DE352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62881-0DC3-420C-A214-4024AC14B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223D2-C42C-47A0-8636-DDB332753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602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93EAD-B964-4086-B54C-58D2A8F1F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87B7-FB9F-401D-B5E5-A4328C0339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4E557E-0AE2-438F-B511-CDA737B84F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8089B-EDD2-483F-B25C-25769D65C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C5AF46-0DAE-4B78-AC5A-6BE1E8582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5826C-1B8C-4351-AB66-71BA1C061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221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C3F5E-E75A-4734-83F6-14CBFEBC5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8CEC9D-91FE-47A9-B066-AADA1A32E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510140-934B-4FB7-9860-69A9E8482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7F9228-A203-4B06-9F70-037E8D81E4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55186A-7DEE-4F76-B49B-3C69AADE7A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33CBEA-479C-4907-BEBB-25F5809CA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326C15-42A7-4079-B60A-AFD7B9EC5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EB86E6-1CB5-4EE2-93FA-E6981D8DE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590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84502-6635-4F08-93A6-E57DBEE86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FC6947-1205-4A28-A1C0-ACA8D56E8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A168D-2AAE-465C-9932-6FBBB1ED3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520239-E799-48DA-BADF-79F15038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5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C8B51-C9A4-433D-9C5A-A226EAEC5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7957BA-EFA1-4026-AF09-A40D7ABB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E5410-FF79-429F-9E83-D8F08C90A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18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2539-3F07-4A12-8F65-425DAF7E6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85A0D-9EF3-446D-8FA6-015D46329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ADF136-5154-4EB3-B5BD-2FBFB75A6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BC63E-19A4-44FD-A920-63FEC8BC0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315562-3696-4B03-AFDE-C9916A6CD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A0136-ABDB-4A20-856B-5B0B4CCD0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80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9EDD8-D785-41D7-8CED-82C209DC2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B93DB4-C5BE-4256-94FC-B44ECE3FA5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5EBBB5-8B6C-482E-BAD2-CC1C5D5C0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18F05-64AF-40C3-B4F4-665D04B6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4A549A-9B32-402C-A25F-CC2010C9A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2CE28-70C9-46F3-95A5-42BB4AAFB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629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B03471-E172-4A61-A894-4640F6F7D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E3F04-B38E-4099-BC16-92B66B5AE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DAFA3-8FE8-4A2E-B134-B77F5F428B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633A8-17C8-4F39-9AF7-D471CA2A6F6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E420A-B6D8-4CD3-8B59-A7075B6236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19080-3961-4B43-9C5A-7459472C4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56C78-3E17-4180-9217-999BB8D5C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69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AE06CEF-E4F3-40B1-9A83-FE3EF7855E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308254"/>
              </p:ext>
            </p:extLst>
          </p:nvPr>
        </p:nvGraphicFramePr>
        <p:xfrm>
          <a:off x="0" y="0"/>
          <a:ext cx="12192001" cy="6857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03667">
                  <a:extLst>
                    <a:ext uri="{9D8B030D-6E8A-4147-A177-3AD203B41FA5}">
                      <a16:colId xmlns:a16="http://schemas.microsoft.com/office/drawing/2014/main" val="2286774294"/>
                    </a:ext>
                  </a:extLst>
                </a:gridCol>
                <a:gridCol w="1870884">
                  <a:extLst>
                    <a:ext uri="{9D8B030D-6E8A-4147-A177-3AD203B41FA5}">
                      <a16:colId xmlns:a16="http://schemas.microsoft.com/office/drawing/2014/main" val="3233695309"/>
                    </a:ext>
                  </a:extLst>
                </a:gridCol>
                <a:gridCol w="1870884">
                  <a:extLst>
                    <a:ext uri="{9D8B030D-6E8A-4147-A177-3AD203B41FA5}">
                      <a16:colId xmlns:a16="http://schemas.microsoft.com/office/drawing/2014/main" val="1162965686"/>
                    </a:ext>
                  </a:extLst>
                </a:gridCol>
                <a:gridCol w="2115522">
                  <a:extLst>
                    <a:ext uri="{9D8B030D-6E8A-4147-A177-3AD203B41FA5}">
                      <a16:colId xmlns:a16="http://schemas.microsoft.com/office/drawing/2014/main" val="1835330663"/>
                    </a:ext>
                  </a:extLst>
                </a:gridCol>
                <a:gridCol w="2115522">
                  <a:extLst>
                    <a:ext uri="{9D8B030D-6E8A-4147-A177-3AD203B41FA5}">
                      <a16:colId xmlns:a16="http://schemas.microsoft.com/office/drawing/2014/main" val="2615054065"/>
                    </a:ext>
                  </a:extLst>
                </a:gridCol>
                <a:gridCol w="2115522">
                  <a:extLst>
                    <a:ext uri="{9D8B030D-6E8A-4147-A177-3AD203B41FA5}">
                      <a16:colId xmlns:a16="http://schemas.microsoft.com/office/drawing/2014/main" val="3043765859"/>
                    </a:ext>
                  </a:extLst>
                </a:gridCol>
              </a:tblGrid>
              <a:tr h="11584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Test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Positive Predictive value (present accuracy)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Negative Predictive value (not present accuracy)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Binary Accuracy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Actual Per Square Accuracy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5966418"/>
                  </a:ext>
                </a:extLst>
              </a:tr>
              <a:tr h="13915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No rotation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65/80 = .8125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(56 + 65)/(56+80) = 0.8897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0.8979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Least accurate, not considered, strictly worse than rotation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6490480"/>
                  </a:ext>
                </a:extLst>
              </a:tr>
              <a:tr h="13915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Rotation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74/79 = 0.9367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(56 + 74)/(56 + 79) = 0.9630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0.9554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More accurate with black t-shirts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Less accurate with a variety of colored shirts (i.e. not black or white)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10865613"/>
                  </a:ext>
                </a:extLst>
              </a:tr>
              <a:tr h="13915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Rotation + Hist. Eq. 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74/79 = 0.9367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(56 + 74)/(56 + 79) = 0.9630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0.9476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Less accurate with black t-shirts</a:t>
                      </a:r>
                      <a:b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More accurate with a variety of colored shirts (i.e. not black or white)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54419960"/>
                  </a:ext>
                </a:extLst>
              </a:tr>
              <a:tr h="15248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Rotation + Hist. Eq. + Whites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174/179 = 0.9721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(174+56)/(56+179) = 0.9790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(171.60999999999999 + 55.9908928571)/(56+179) = 0.9685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Inflated due to 100% accuracy on 80+ white t-shirts, in reality is usually less accurate on non-white images than when whites are included in training set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 Actual comparable accuracy is 0.9452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4709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5435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2CCA5-C094-42E5-9898-8189FC00A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Dark Blue</a:t>
            </a:r>
          </a:p>
        </p:txBody>
      </p:sp>
      <p:pic>
        <p:nvPicPr>
          <p:cNvPr id="4" name="Picture 3" descr="A picture containing close&#10;&#10;Description automatically generated">
            <a:extLst>
              <a:ext uri="{FF2B5EF4-FFF2-40B4-BE49-F238E27FC236}">
                <a16:creationId xmlns:a16="http://schemas.microsoft.com/office/drawing/2014/main" id="{607BB5BE-48E9-45C8-AEFF-ACBF6880C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1" y="0"/>
            <a:ext cx="916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094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2CCA5-C094-42E5-9898-8189FC00A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Purple</a:t>
            </a:r>
          </a:p>
        </p:txBody>
      </p:sp>
      <p:pic>
        <p:nvPicPr>
          <p:cNvPr id="5" name="Picture 4" descr="A picture containing loudspeaker&#10;&#10;Description automatically generated">
            <a:extLst>
              <a:ext uri="{FF2B5EF4-FFF2-40B4-BE49-F238E27FC236}">
                <a16:creationId xmlns:a16="http://schemas.microsoft.com/office/drawing/2014/main" id="{5C5AA1EF-96BD-453F-9AFF-321EDBF4A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1" y="0"/>
            <a:ext cx="916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534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2CCA5-C094-42E5-9898-8189FC00A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Light Gray</a:t>
            </a:r>
          </a:p>
        </p:txBody>
      </p:sp>
      <p:pic>
        <p:nvPicPr>
          <p:cNvPr id="4" name="Picture 3" descr="A picture containing close&#10;&#10;Description automatically generated">
            <a:extLst>
              <a:ext uri="{FF2B5EF4-FFF2-40B4-BE49-F238E27FC236}">
                <a16:creationId xmlns:a16="http://schemas.microsoft.com/office/drawing/2014/main" id="{2E8CEB4E-BDF7-4999-B982-9E7E5BEBEA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1" y="0"/>
            <a:ext cx="916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38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2CCA5-C094-42E5-9898-8189FC00A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White</a:t>
            </a:r>
          </a:p>
        </p:txBody>
      </p:sp>
      <p:pic>
        <p:nvPicPr>
          <p:cNvPr id="5" name="Picture 4" descr="A picture containing pool ball, mirror, indoor, reflection&#10;&#10;Description automatically generated">
            <a:extLst>
              <a:ext uri="{FF2B5EF4-FFF2-40B4-BE49-F238E27FC236}">
                <a16:creationId xmlns:a16="http://schemas.microsoft.com/office/drawing/2014/main" id="{884716DE-7905-4422-8B65-8D54F8CDB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1" y="0"/>
            <a:ext cx="916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03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778BEFE-1288-47B8-8D61-9F08A6CCE8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9877387"/>
              </p:ext>
            </p:extLst>
          </p:nvPr>
        </p:nvGraphicFramePr>
        <p:xfrm>
          <a:off x="4518585" y="0"/>
          <a:ext cx="6490568" cy="22375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58986">
                  <a:extLst>
                    <a:ext uri="{9D8B030D-6E8A-4147-A177-3AD203B41FA5}">
                      <a16:colId xmlns:a16="http://schemas.microsoft.com/office/drawing/2014/main" val="2408848576"/>
                    </a:ext>
                  </a:extLst>
                </a:gridCol>
                <a:gridCol w="3431582">
                  <a:extLst>
                    <a:ext uri="{9D8B030D-6E8A-4147-A177-3AD203B41FA5}">
                      <a16:colId xmlns:a16="http://schemas.microsoft.com/office/drawing/2014/main" val="1600046153"/>
                    </a:ext>
                  </a:extLst>
                </a:gridCol>
              </a:tblGrid>
              <a:tr h="184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ROTATION WITHOUT HIST EQ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ROTATION + HIST EQ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8284832"/>
                  </a:ext>
                </a:extLst>
              </a:tr>
              <a:tr h="2050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black (1).png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black (10).png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0.57; black (2).png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0.53; black (3).png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0.5; black (4).png present prediction: 0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0.53; black (5).png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0.53; black (6).png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black (7).png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black (8).png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black (9).png present prediction: 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0.92; black (1).png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0.96; black (10).png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0.09; black (2).png present prediction: 0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0.1; black (3).png present prediction: 0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0.05; black (4).png present prediction: 0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0.1; black (5).png present prediction: 0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0.13; black (6).png present prediction: 0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0.94; black (7).png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0.95; black (8).png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0.97; black (9).png present prediction: 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7268250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22AC754-D9DD-42F5-8987-8511463E02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407951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Notable differences: 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BLACK TSHIRTS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picture containing beverage, close, coffee cup&#10;&#10;Description automatically generated">
            <a:extLst>
              <a:ext uri="{FF2B5EF4-FFF2-40B4-BE49-F238E27FC236}">
                <a16:creationId xmlns:a16="http://schemas.microsoft.com/office/drawing/2014/main" id="{96B84FDB-8AC0-4932-B302-98754A83E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078" y="2233089"/>
            <a:ext cx="6188424" cy="46293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1F9E554-2209-42AE-AC40-EE692B3B2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502" y="2237502"/>
            <a:ext cx="4620498" cy="462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920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2C54269-C7BF-495A-8D8E-6BD5D4D3D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850573"/>
              </p:ext>
            </p:extLst>
          </p:nvPr>
        </p:nvGraphicFramePr>
        <p:xfrm>
          <a:off x="4111848" y="-5814"/>
          <a:ext cx="6715697" cy="221217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32302">
                  <a:extLst>
                    <a:ext uri="{9D8B030D-6E8A-4147-A177-3AD203B41FA5}">
                      <a16:colId xmlns:a16="http://schemas.microsoft.com/office/drawing/2014/main" val="915612804"/>
                    </a:ext>
                  </a:extLst>
                </a:gridCol>
                <a:gridCol w="3283395">
                  <a:extLst>
                    <a:ext uri="{9D8B030D-6E8A-4147-A177-3AD203B41FA5}">
                      <a16:colId xmlns:a16="http://schemas.microsoft.com/office/drawing/2014/main" val="2955480308"/>
                    </a:ext>
                  </a:extLst>
                </a:gridCol>
              </a:tblGrid>
              <a:tr h="21405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ROTATION WITHOUT HIST EQ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ROTATION + HIST EQ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5600562"/>
                  </a:ext>
                </a:extLst>
              </a:tr>
              <a:tr h="19981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0.56;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(1).png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0.47;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(10).png present prediction: 0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(2).png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(3).png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(4).png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(5).png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(6).png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0.37;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(7).png present prediction: 0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0.35;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(8).png present prediction: 0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0.42;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(9).png present prediction: 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0.93;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(1).png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0.9;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(10).png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(2).png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(3).png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(4).png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(5).png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1.0;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(6).png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0.93;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(7).png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0.95;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(8).png present prediction: 1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avg = 0.87; </a:t>
                      </a:r>
                      <a:r>
                        <a:rPr lang="en-US" sz="1200" dirty="0" err="1">
                          <a:effectLst/>
                        </a:rPr>
                        <a:t>dark_gray</a:t>
                      </a:r>
                      <a:r>
                        <a:rPr lang="en-US" sz="1200" dirty="0">
                          <a:effectLst/>
                        </a:rPr>
                        <a:t> (9).png present prediction: 1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7362466"/>
                  </a:ext>
                </a:extLst>
              </a:tr>
            </a:tbl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id="{0052C03E-1F35-4857-B8C1-DE77BEA585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74314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Dark Gray TSHIRTS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 up of a green circle&#10;&#10;Description automatically generated with low confidence">
            <a:extLst>
              <a:ext uri="{FF2B5EF4-FFF2-40B4-BE49-F238E27FC236}">
                <a16:creationId xmlns:a16="http://schemas.microsoft.com/office/drawing/2014/main" id="{E3A5D14B-AC6F-4836-BE89-785408B03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104" y="2206359"/>
            <a:ext cx="6218256" cy="4651641"/>
          </a:xfrm>
          <a:prstGeom prst="rect">
            <a:avLst/>
          </a:prstGeom>
        </p:spPr>
      </p:pic>
      <p:pic>
        <p:nvPicPr>
          <p:cNvPr id="13" name="Picture 12" descr="A green fabric surface&#10;&#10;Description automatically generated with low confidence">
            <a:extLst>
              <a:ext uri="{FF2B5EF4-FFF2-40B4-BE49-F238E27FC236}">
                <a16:creationId xmlns:a16="http://schemas.microsoft.com/office/drawing/2014/main" id="{522D4B4E-714F-4087-9CA4-3CD656CC3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359" y="2206359"/>
            <a:ext cx="4651641" cy="465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50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C1CE89D-62DE-41B7-BE6E-53C78CAAA4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3968544"/>
              </p:ext>
            </p:extLst>
          </p:nvPr>
        </p:nvGraphicFramePr>
        <p:xfrm>
          <a:off x="0" y="595834"/>
          <a:ext cx="12192000" cy="6262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069">
                  <a:extLst>
                    <a:ext uri="{9D8B030D-6E8A-4147-A177-3AD203B41FA5}">
                      <a16:colId xmlns:a16="http://schemas.microsoft.com/office/drawing/2014/main" val="1799299486"/>
                    </a:ext>
                  </a:extLst>
                </a:gridCol>
                <a:gridCol w="2802207">
                  <a:extLst>
                    <a:ext uri="{9D8B030D-6E8A-4147-A177-3AD203B41FA5}">
                      <a16:colId xmlns:a16="http://schemas.microsoft.com/office/drawing/2014/main" val="734538066"/>
                    </a:ext>
                  </a:extLst>
                </a:gridCol>
                <a:gridCol w="2802207">
                  <a:extLst>
                    <a:ext uri="{9D8B030D-6E8A-4147-A177-3AD203B41FA5}">
                      <a16:colId xmlns:a16="http://schemas.microsoft.com/office/drawing/2014/main" val="1151146908"/>
                    </a:ext>
                  </a:extLst>
                </a:gridCol>
                <a:gridCol w="2154310">
                  <a:extLst>
                    <a:ext uri="{9D8B030D-6E8A-4147-A177-3AD203B41FA5}">
                      <a16:colId xmlns:a16="http://schemas.microsoft.com/office/drawing/2014/main" val="2225747297"/>
                    </a:ext>
                  </a:extLst>
                </a:gridCol>
                <a:gridCol w="2802207">
                  <a:extLst>
                    <a:ext uri="{9D8B030D-6E8A-4147-A177-3AD203B41FA5}">
                      <a16:colId xmlns:a16="http://schemas.microsoft.com/office/drawing/2014/main" val="3350910183"/>
                    </a:ext>
                  </a:extLst>
                </a:gridCol>
              </a:tblGrid>
              <a:tr h="647575">
                <a:tc>
                  <a:txBody>
                    <a:bodyPr/>
                    <a:lstStyle/>
                    <a:p>
                      <a:r>
                        <a:rPr lang="en-US" dirty="0"/>
                        <a:t>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PPV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NPV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Binary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6269644"/>
                  </a:ext>
                </a:extLst>
              </a:tr>
              <a:tr h="647575">
                <a:tc>
                  <a:txBody>
                    <a:bodyPr/>
                    <a:lstStyle/>
                    <a:p>
                      <a:r>
                        <a:rPr lang="en-US" dirty="0"/>
                        <a:t>Yellow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0.9955357142857142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0.9962121212121212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599116"/>
                  </a:ext>
                </a:extLst>
              </a:tr>
              <a:tr h="647575">
                <a:tc>
                  <a:txBody>
                    <a:bodyPr/>
                    <a:lstStyle/>
                    <a:p>
                      <a:r>
                        <a:rPr lang="en-US" dirty="0"/>
                        <a:t>Black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0.9530000000000001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0.9946428571428572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0.9883333333333332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1284746"/>
                  </a:ext>
                </a:extLst>
              </a:tr>
              <a:tr h="647575">
                <a:tc>
                  <a:txBody>
                    <a:bodyPr/>
                    <a:lstStyle/>
                    <a:p>
                      <a:r>
                        <a:rPr lang="en-US" dirty="0"/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0.9974999999999998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0.9978787878787879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696132"/>
                  </a:ext>
                </a:extLst>
              </a:tr>
              <a:tr h="647575">
                <a:tc>
                  <a:txBody>
                    <a:bodyPr/>
                    <a:lstStyle/>
                    <a:p>
                      <a:r>
                        <a:rPr lang="en-US" dirty="0"/>
                        <a:t>Dark Gray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0.9977777777777778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0.9981132075471698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491915"/>
                  </a:ext>
                </a:extLst>
              </a:tr>
              <a:tr h="647575">
                <a:tc>
                  <a:txBody>
                    <a:bodyPr/>
                    <a:lstStyle/>
                    <a:p>
                      <a:r>
                        <a:rPr lang="en-US" dirty="0"/>
                        <a:t>Dark Gray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0.9977777777777778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0.9977272727272727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237261"/>
                  </a:ext>
                </a:extLst>
              </a:tr>
              <a:tr h="647575">
                <a:tc>
                  <a:txBody>
                    <a:bodyPr/>
                    <a:lstStyle/>
                    <a:p>
                      <a:r>
                        <a:rPr lang="en-US" dirty="0"/>
                        <a:t>Dark 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0.9957142857142858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0.9964179104477613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0013799"/>
                  </a:ext>
                </a:extLst>
              </a:tr>
              <a:tr h="576380">
                <a:tc>
                  <a:txBody>
                    <a:bodyPr/>
                    <a:lstStyle/>
                    <a:p>
                      <a:r>
                        <a:rPr lang="en-US" dirty="0"/>
                        <a:t>Purple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0.9969642857142856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0.9974242424242424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374929"/>
                  </a:ext>
                </a:extLst>
              </a:tr>
              <a:tr h="576380">
                <a:tc>
                  <a:txBody>
                    <a:bodyPr/>
                    <a:lstStyle/>
                    <a:p>
                      <a:r>
                        <a:rPr lang="en-US" dirty="0"/>
                        <a:t>Light Gray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0.9973214285714285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0.9977272727272727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838223"/>
                  </a:ext>
                </a:extLst>
              </a:tr>
              <a:tr h="576380">
                <a:tc>
                  <a:txBody>
                    <a:bodyPr/>
                    <a:lstStyle/>
                    <a:p>
                      <a:r>
                        <a:rPr lang="en-US" dirty="0"/>
                        <a:t>White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0.9984999999999999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0.9994375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99712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6905C1A-4FA9-419B-B438-A771B3AE8D3B}"/>
              </a:ext>
            </a:extLst>
          </p:cNvPr>
          <p:cNvSpPr txBox="1"/>
          <p:nvPr/>
        </p:nvSpPr>
        <p:spPr>
          <a:xfrm>
            <a:off x="0" y="0"/>
            <a:ext cx="609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Testing colors against each other</a:t>
            </a:r>
          </a:p>
        </p:txBody>
      </p:sp>
    </p:spTree>
    <p:extLst>
      <p:ext uri="{BB962C8B-B14F-4D97-AF65-F5344CB8AC3E}">
        <p14:creationId xmlns:p14="http://schemas.microsoft.com/office/powerpoint/2010/main" val="2455153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B5AA7-1300-49D7-88AE-76408A218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Yellow</a:t>
            </a:r>
          </a:p>
        </p:txBody>
      </p:sp>
      <p:pic>
        <p:nvPicPr>
          <p:cNvPr id="4" name="Picture 3" descr="A picture containing close, blurry&#10;&#10;Description automatically generated">
            <a:extLst>
              <a:ext uri="{FF2B5EF4-FFF2-40B4-BE49-F238E27FC236}">
                <a16:creationId xmlns:a16="http://schemas.microsoft.com/office/drawing/2014/main" id="{DE39CF5C-CF22-4686-9ECE-9046B3A5E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1" y="0"/>
            <a:ext cx="916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67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B5AA7-1300-49D7-88AE-76408A218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Black</a:t>
            </a:r>
          </a:p>
        </p:txBody>
      </p:sp>
      <p:pic>
        <p:nvPicPr>
          <p:cNvPr id="5" name="Picture 4" descr="A picture containing beverage, close, coffee cup&#10;&#10;Description automatically generated">
            <a:extLst>
              <a:ext uri="{FF2B5EF4-FFF2-40B4-BE49-F238E27FC236}">
                <a16:creationId xmlns:a16="http://schemas.microsoft.com/office/drawing/2014/main" id="{D3326292-E1E3-4520-A265-9F8C4C0E77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1" y="0"/>
            <a:ext cx="916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800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B5AA7-1300-49D7-88AE-76408A218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Blue</a:t>
            </a:r>
          </a:p>
        </p:txBody>
      </p:sp>
      <p:pic>
        <p:nvPicPr>
          <p:cNvPr id="4" name="Picture 3" descr="A close-up of a blue surface&#10;&#10;Description automatically generated with low confidence">
            <a:extLst>
              <a:ext uri="{FF2B5EF4-FFF2-40B4-BE49-F238E27FC236}">
                <a16:creationId xmlns:a16="http://schemas.microsoft.com/office/drawing/2014/main" id="{6D0229F6-ADC1-4A8E-ADCB-6E211E13C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1" y="0"/>
            <a:ext cx="916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22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B5AA7-1300-49D7-88AE-76408A218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Dark Gray</a:t>
            </a:r>
          </a:p>
        </p:txBody>
      </p:sp>
      <p:pic>
        <p:nvPicPr>
          <p:cNvPr id="5" name="Picture 4" descr="A close up of a green circle&#10;&#10;Description automatically generated with low confidence">
            <a:extLst>
              <a:ext uri="{FF2B5EF4-FFF2-40B4-BE49-F238E27FC236}">
                <a16:creationId xmlns:a16="http://schemas.microsoft.com/office/drawing/2014/main" id="{5AF2D9B7-E025-40D7-9BE5-596B6D228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1" y="0"/>
            <a:ext cx="916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090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B5AA7-1300-49D7-88AE-76408A218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Dark Gray 2</a:t>
            </a:r>
          </a:p>
        </p:txBody>
      </p:sp>
      <p:pic>
        <p:nvPicPr>
          <p:cNvPr id="4" name="Picture 3" descr="A picture containing loudspeaker&#10;&#10;Description automatically generated">
            <a:extLst>
              <a:ext uri="{FF2B5EF4-FFF2-40B4-BE49-F238E27FC236}">
                <a16:creationId xmlns:a16="http://schemas.microsoft.com/office/drawing/2014/main" id="{9FEB7B7A-C8A0-4B7A-B6D4-3865291AD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311" y="0"/>
            <a:ext cx="916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319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5856</TotalTime>
  <Words>864</Words>
  <Application>Microsoft Office PowerPoint</Application>
  <PresentationFormat>Widescreen</PresentationFormat>
  <Paragraphs>138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Yellow</vt:lpstr>
      <vt:lpstr>Black</vt:lpstr>
      <vt:lpstr>Blue</vt:lpstr>
      <vt:lpstr>Dark Gray</vt:lpstr>
      <vt:lpstr>Dark Gray 2</vt:lpstr>
      <vt:lpstr>Dark Blue</vt:lpstr>
      <vt:lpstr>Purple</vt:lpstr>
      <vt:lpstr>Light Gray</vt:lpstr>
      <vt:lpstr>White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Nikhil Ishan Jindia</dc:creator>
  <cp:lastModifiedBy>Nikhil Ishan Jindia</cp:lastModifiedBy>
  <cp:revision>19</cp:revision>
  <dcterms:created xsi:type="dcterms:W3CDTF">2021-04-08T18:12:38Z</dcterms:created>
  <dcterms:modified xsi:type="dcterms:W3CDTF">2021-04-15T23:29:48Z</dcterms:modified>
</cp:coreProperties>
</file>

<file path=docProps/thumbnail.jpeg>
</file>